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1" r:id="rId5"/>
    <p:sldId id="258" r:id="rId6"/>
    <p:sldId id="259" r:id="rId7"/>
    <p:sldId id="272" r:id="rId8"/>
    <p:sldId id="260" r:id="rId9"/>
    <p:sldId id="262" r:id="rId10"/>
    <p:sldId id="265" r:id="rId11"/>
    <p:sldId id="26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81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65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23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91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72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36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68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71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506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50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66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62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51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74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32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32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B49F-52CE-48C7-B559-04E349934F38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9F6D1B-21F6-4E2B-83B7-0C828119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72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hu.wikipedia.org/w/index.php?title=%C3%81rtalmatlan%C3%ADt%C3%A1s&amp;action=edit&amp;redlink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posztmester.hu/" TargetMode="External"/><Relationship Id="rId2" Type="http://schemas.openxmlformats.org/officeDocument/2006/relationships/hyperlink" Target="http://www.tudatosvasarlo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Élő bolygónk – online szemle">
            <a:extLst>
              <a:ext uri="{FF2B5EF4-FFF2-40B4-BE49-F238E27FC236}">
                <a16:creationId xmlns:a16="http://schemas.microsoft.com/office/drawing/2014/main" id="{13188099-89ED-42FD-9EC1-4A5C333AF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" b="1"/>
          <a:stretch/>
        </p:blipFill>
        <p:spPr bwMode="auto">
          <a:xfrm>
            <a:off x="-198760" y="35968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34CF324-E77D-4160-BAFF-4DD02B673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325549"/>
            <a:ext cx="10577885" cy="53596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sz="5200" dirty="0"/>
              <a:t>Hulladékok környezetünkben </a:t>
            </a:r>
            <a:br>
              <a:rPr lang="hu-HU" sz="5200" dirty="0"/>
            </a:br>
            <a:r>
              <a:rPr lang="hu-HU" sz="5200" dirty="0"/>
              <a:t>Fenntarthatósági témahét</a:t>
            </a:r>
            <a:br>
              <a:rPr lang="hu-HU" sz="5200" dirty="0"/>
            </a:br>
            <a:r>
              <a:rPr lang="hu-HU" sz="1800" dirty="0" err="1"/>
              <a:t>Készítette:Tóth</a:t>
            </a:r>
            <a:r>
              <a:rPr lang="hu-HU" sz="1800" dirty="0"/>
              <a:t> Ábel 8.a  </a:t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29FF79C-C11F-4870-A443-823A11755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773872" cy="29702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r>
              <a:rPr lang="hu-HU" sz="600">
                <a:solidFill>
                  <a:srgbClr val="FFFFFF"/>
                </a:solidFill>
              </a:rPr>
              <a:t>					</a:t>
            </a:r>
          </a:p>
          <a:p>
            <a:endParaRPr lang="hu-HU" sz="600">
              <a:solidFill>
                <a:srgbClr val="FFFFFF"/>
              </a:solidFill>
            </a:endParaRPr>
          </a:p>
          <a:p>
            <a:endParaRPr lang="hu-HU" sz="600">
              <a:solidFill>
                <a:srgbClr val="FFFFFF"/>
              </a:solidFill>
            </a:endParaRPr>
          </a:p>
          <a:p>
            <a:r>
              <a:rPr lang="hu-HU" sz="600">
                <a:solidFill>
                  <a:srgbClr val="FFFFFF"/>
                </a:solidFill>
              </a:rPr>
              <a:t>	</a:t>
            </a:r>
          </a:p>
          <a:p>
            <a:endParaRPr lang="hu-HU" sz="600">
              <a:solidFill>
                <a:srgbClr val="FFFFFF"/>
              </a:solidFill>
            </a:endParaRPr>
          </a:p>
          <a:p>
            <a:endParaRPr lang="hu-HU" sz="600">
              <a:solidFill>
                <a:srgbClr val="FFFFFF"/>
              </a:solidFill>
            </a:endParaRPr>
          </a:p>
          <a:p>
            <a:pPr lvl="1"/>
            <a:endParaRPr lang="hu-HU" sz="200">
              <a:solidFill>
                <a:srgbClr val="FFFFFF"/>
              </a:solidFill>
            </a:endParaRPr>
          </a:p>
          <a:p>
            <a:pPr lvl="1"/>
            <a:endParaRPr lang="hu-HU" sz="200">
              <a:solidFill>
                <a:srgbClr val="FFFFFF"/>
              </a:solidFill>
            </a:endParaRPr>
          </a:p>
          <a:p>
            <a:pPr lvl="1"/>
            <a:endParaRPr lang="hu-HU" sz="200">
              <a:solidFill>
                <a:srgbClr val="FFFFFF"/>
              </a:solidFill>
            </a:endParaRPr>
          </a:p>
          <a:p>
            <a:pPr lvl="1"/>
            <a:endParaRPr lang="hu-HU" sz="200">
              <a:solidFill>
                <a:srgbClr val="FFFFFF"/>
              </a:solidFill>
            </a:endParaRPr>
          </a:p>
          <a:p>
            <a:pPr lvl="1"/>
            <a:endParaRPr lang="hu-HU" sz="200">
              <a:solidFill>
                <a:srgbClr val="FFFFFF"/>
              </a:solidFill>
            </a:endParaRPr>
          </a:p>
          <a:p>
            <a:pPr lvl="1"/>
            <a:endParaRPr lang="hu-HU" sz="200">
              <a:solidFill>
                <a:srgbClr val="FFFFFF"/>
              </a:solidFill>
            </a:endParaRPr>
          </a:p>
          <a:p>
            <a:pPr lvl="1"/>
            <a:endParaRPr lang="hu-HU" sz="200">
              <a:solidFill>
                <a:srgbClr val="FFFFFF"/>
              </a:solidFill>
            </a:endParaRPr>
          </a:p>
          <a:p>
            <a:pPr lvl="1"/>
            <a:endParaRPr lang="hu-HU" sz="200">
              <a:solidFill>
                <a:srgbClr val="FFFFFF"/>
              </a:solidFill>
            </a:endParaRPr>
          </a:p>
          <a:p>
            <a:pPr lvl="1"/>
            <a:endParaRPr lang="hu-HU" sz="200">
              <a:solidFill>
                <a:srgbClr val="FFFFFF"/>
              </a:solidFill>
            </a:endParaRPr>
          </a:p>
          <a:p>
            <a:pPr lvl="1"/>
            <a:r>
              <a:rPr lang="hu-HU" sz="200">
                <a:solidFill>
                  <a:srgbClr val="FFFFFF"/>
                </a:solidFill>
              </a:rPr>
              <a:t>	</a:t>
            </a:r>
          </a:p>
          <a:p>
            <a:pPr lvl="1"/>
            <a:r>
              <a:rPr lang="hu-HU" sz="200">
                <a:solidFill>
                  <a:srgbClr val="FFFFFF"/>
                </a:solidFill>
              </a:rPr>
              <a:t>KésKés</a:t>
            </a:r>
          </a:p>
          <a:p>
            <a:endParaRPr lang="hu-HU" sz="600">
              <a:solidFill>
                <a:srgbClr val="FFFFFF"/>
              </a:solidFill>
            </a:endParaRPr>
          </a:p>
          <a:p>
            <a:endParaRPr lang="hu-HU" sz="600">
              <a:solidFill>
                <a:srgbClr val="FFFFFF"/>
              </a:solidFill>
            </a:endParaRPr>
          </a:p>
          <a:p>
            <a:endParaRPr lang="hu-HU" sz="600">
              <a:solidFill>
                <a:srgbClr val="FFFFFF"/>
              </a:solidFill>
            </a:endParaRPr>
          </a:p>
          <a:p>
            <a:endParaRPr lang="hu-HU" sz="600">
              <a:solidFill>
                <a:srgbClr val="FFFFFF"/>
              </a:solidFill>
            </a:endParaRPr>
          </a:p>
          <a:p>
            <a:r>
              <a:rPr lang="hu-HU" sz="600">
                <a:solidFill>
                  <a:srgbClr val="FFFFFF"/>
                </a:solidFill>
              </a:rPr>
              <a:t>						l 8.a </a:t>
            </a:r>
            <a:endParaRPr lang="hu-HU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7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2" name="Isosceles Triangle 20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" name="Isosceles Triangle 20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2" name="Isosceles Triangle 21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hulladék, szemét, újrahasznosítás… - ppt letölteni">
            <a:extLst>
              <a:ext uri="{FF2B5EF4-FFF2-40B4-BE49-F238E27FC236}">
                <a16:creationId xmlns:a16="http://schemas.microsoft.com/office/drawing/2014/main" id="{1A0C9404-5B38-4D71-9DDF-D3C6978595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834" y="1131994"/>
            <a:ext cx="6120514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7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9902A1-A5CB-4F56-86B6-A45FDA86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 dirty="0"/>
              <a:t>Fontos célkitűzések a hulladék csökkentése érdekében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8272E4-AF2F-409A-B88A-6443E79C3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400" b="0" i="0" dirty="0">
                <a:effectLst/>
                <a:latin typeface="Linux Libertine"/>
              </a:rPr>
              <a:t>A hulladékgazdálkodás elemei</a:t>
            </a:r>
            <a:endParaRPr lang="hu-HU" sz="14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400" b="0" i="0" dirty="0">
                <a:effectLst/>
                <a:latin typeface="Arial" panose="020B0604020202020204" pitchFamily="34" charset="0"/>
              </a:rPr>
              <a:t>A hulladékgazdálkodás gyakorlati megvalósítása során a következő lehetőségek vannak: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400" b="0" i="0" dirty="0">
                <a:effectLst/>
                <a:latin typeface="Arial" panose="020B0604020202020204" pitchFamily="34" charset="0"/>
              </a:rPr>
              <a:t>a hulladékok keletkezésének megelőzése, a keletkezett hulladékok veszélyességének csökkentése,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400" b="0" i="0" dirty="0">
                <a:effectLst/>
                <a:latin typeface="Arial" panose="020B0604020202020204" pitchFamily="34" charset="0"/>
              </a:rPr>
              <a:t>a hulladékok </a:t>
            </a:r>
            <a:r>
              <a:rPr lang="hu-HU" sz="1400" b="0" i="0" dirty="0" err="1">
                <a:effectLst/>
                <a:latin typeface="Arial" panose="020B0604020202020204" pitchFamily="34" charset="0"/>
              </a:rPr>
              <a:t>fajtánkénti</a:t>
            </a:r>
            <a:r>
              <a:rPr lang="hu-HU" sz="1400" b="0" i="0" dirty="0">
                <a:effectLst/>
                <a:latin typeface="Arial" panose="020B0604020202020204" pitchFamily="34" charset="0"/>
              </a:rPr>
              <a:t> gyűjtése és hasznosítása,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400" b="0" i="0" dirty="0">
                <a:effectLst/>
                <a:latin typeface="Arial" panose="020B0604020202020204" pitchFamily="34" charset="0"/>
              </a:rPr>
              <a:t>a nem hasznosítható hulladékok megfelelő módon történő </a:t>
            </a:r>
            <a:r>
              <a:rPr lang="hu-HU" sz="1400" dirty="0">
                <a:latin typeface="Arial" panose="020B0604020202020204" pitchFamily="34" charset="0"/>
                <a:hlinkClick r:id="rId2" tooltip="Ártalmatlanítás (a lap nem létezik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ártalmatlanítása</a:t>
            </a:r>
            <a:r>
              <a:rPr lang="hu-HU" sz="1400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hu-HU" sz="1400" dirty="0"/>
          </a:p>
        </p:txBody>
      </p:sp>
      <p:pic>
        <p:nvPicPr>
          <p:cNvPr id="12290" name="Picture 2" descr="Hulladékok csökkentése – Mutassunk példát a környezetvédelemmel | Pölöskei  Szörp - Az Egész Család Szereti">
            <a:extLst>
              <a:ext uri="{FF2B5EF4-FFF2-40B4-BE49-F238E27FC236}">
                <a16:creationId xmlns:a16="http://schemas.microsoft.com/office/drawing/2014/main" id="{EA8D2FDF-C27D-4FCD-B04B-B491D3525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873"/>
          <a:stretch/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9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91D1881-D383-42C4-B3E6-80623BAA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Köszönöm</a:t>
            </a:r>
            <a:r>
              <a:rPr lang="en-US" sz="4800" dirty="0"/>
              <a:t> a </a:t>
            </a:r>
            <a:r>
              <a:rPr lang="en-US" sz="4800" dirty="0" err="1"/>
              <a:t>figyelmet</a:t>
            </a:r>
            <a:r>
              <a:rPr lang="hu-HU" sz="4800" dirty="0"/>
              <a:t>!</a:t>
            </a:r>
            <a:endParaRPr lang="en-US" sz="4800" dirty="0"/>
          </a:p>
        </p:txBody>
      </p:sp>
      <p:pic>
        <p:nvPicPr>
          <p:cNvPr id="11266" name="Picture 2" descr="Hogyan lehet csökkenteni a hulladékot? | VITAL MAGAZIN">
            <a:extLst>
              <a:ext uri="{FF2B5EF4-FFF2-40B4-BE49-F238E27FC236}">
                <a16:creationId xmlns:a16="http://schemas.microsoft.com/office/drawing/2014/main" id="{F989D6C4-F3C7-41FC-B2AB-0C2FA4CF3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" r="2" b="12251"/>
          <a:stretch/>
        </p:blipFill>
        <p:spPr bwMode="auto">
          <a:xfrm>
            <a:off x="677334" y="696749"/>
            <a:ext cx="8596668" cy="3776478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7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E1B686-C974-4E02-BABF-958F1139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484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hu-HU"/>
              <a:t>A hulladék fogalma </a:t>
            </a:r>
          </a:p>
        </p:txBody>
      </p:sp>
      <p:pic>
        <p:nvPicPr>
          <p:cNvPr id="2050" name="Picture 2" descr="Hulladékgazdálkodás | Sulinet Tudásbázis">
            <a:extLst>
              <a:ext uri="{FF2B5EF4-FFF2-40B4-BE49-F238E27FC236}">
                <a16:creationId xmlns:a16="http://schemas.microsoft.com/office/drawing/2014/main" id="{244E415F-53FC-4F47-A554-82FAF06A7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-2" b="-2"/>
          <a:stretch/>
        </p:blipFill>
        <p:spPr bwMode="auto">
          <a:xfrm>
            <a:off x="1171496" y="609600"/>
            <a:ext cx="4432835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7D1520-D730-41EA-BE70-E4369515A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484" y="2160589"/>
            <a:ext cx="293051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300"/>
              <a:t>Minden olyan gáznemű (hulladék gáz) folyékony (folyékony hulladék) vagy szilárd anyagot (szilárd hulladék), amely keletkezése helyén haszontalan vagy felesleges, zavarja az emberi tevékenységet, potenciálisan veszélyezteti az ember egészségét vagy a környezetet.</a:t>
            </a:r>
          </a:p>
          <a:p>
            <a:pPr>
              <a:lnSpc>
                <a:spcPct val="90000"/>
              </a:lnSpc>
            </a:pPr>
            <a:r>
              <a:rPr lang="hu-HU" sz="1300"/>
              <a:t>Jellemző továbbá, hogy kezelést igényelnek, amely történhet </a:t>
            </a:r>
            <a:r>
              <a:rPr lang="hu-HU" sz="1300" err="1"/>
              <a:t>újrahasznosítással</a:t>
            </a:r>
            <a:r>
              <a:rPr lang="hu-HU" sz="1300"/>
              <a:t>, lerakással,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300"/>
              <a:t>      termikus hasznosítással, stb.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300"/>
              <a:t>A hulladékok megoszlását a mellékelt diagramm százalékosan szemlélteti. </a:t>
            </a:r>
          </a:p>
          <a:p>
            <a:pPr marL="0" indent="0">
              <a:lnSpc>
                <a:spcPct val="90000"/>
              </a:lnSpc>
              <a:buNone/>
            </a:pPr>
            <a:endParaRPr lang="hu-HU" sz="1300"/>
          </a:p>
          <a:p>
            <a:pPr>
              <a:lnSpc>
                <a:spcPct val="90000"/>
              </a:lnSpc>
            </a:pPr>
            <a:endParaRPr lang="hu-HU" sz="1300"/>
          </a:p>
          <a:p>
            <a:pPr>
              <a:lnSpc>
                <a:spcPct val="90000"/>
              </a:lnSpc>
            </a:pPr>
            <a:endParaRPr lang="hu-HU" sz="1300"/>
          </a:p>
        </p:txBody>
      </p:sp>
      <p:pic>
        <p:nvPicPr>
          <p:cNvPr id="4" name="Picture 6" descr="A hulladékkezelés lehetőségei – szelektalok.hu – Amit a szelektív  hulladékgyűjtésről tudni kell">
            <a:extLst>
              <a:ext uri="{FF2B5EF4-FFF2-40B4-BE49-F238E27FC236}">
                <a16:creationId xmlns:a16="http://schemas.microsoft.com/office/drawing/2014/main" id="{6D4B9598-F19F-4F8E-A717-B6272C75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806" y="3439020"/>
            <a:ext cx="4506218" cy="2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C7CBA7-B068-40AD-97CE-ECC9D0DA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hu-HU" dirty="0"/>
              <a:t>MEGELŐZÉS LÉTFONTOSSÁGÚ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8790D6-9801-4F43-A264-8BB23EC6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458" y="2138082"/>
            <a:ext cx="4270613" cy="4612341"/>
          </a:xfrm>
        </p:spPr>
        <p:txBody>
          <a:bodyPr>
            <a:normAutofit fontScale="92500" lnSpcReduction="10000"/>
          </a:bodyPr>
          <a:lstStyle/>
          <a:p>
            <a:pPr rtl="0">
              <a:lnSpc>
                <a:spcPct val="90000"/>
              </a:lnSpc>
            </a:pPr>
            <a:r>
              <a:rPr lang="hu-HU" sz="1400" b="1" i="0" dirty="0">
                <a:effectLst/>
                <a:latin typeface="Nunito Sans"/>
              </a:rPr>
              <a:t>A megelőzés a legfontosabb, hiszen az a legjobb hulladék, ami nem létezik. Ezzel tehetünk a legtöbbet a hulladék mennyiségének csökkentéséért és, hogy a további lépcsőkre már csak kevés hányada jusson. A megelőzés tekintetében a következő szempontokat érdemes betartani:</a:t>
            </a:r>
          </a:p>
          <a:p>
            <a:pPr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400" b="1" i="0" dirty="0">
                <a:effectLst/>
                <a:latin typeface="Nunito Sans"/>
              </a:rPr>
              <a:t>betétdíjas csomagolás használata,</a:t>
            </a:r>
          </a:p>
          <a:p>
            <a:pPr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400" b="1" i="0" dirty="0">
                <a:effectLst/>
                <a:latin typeface="Nunito Sans"/>
              </a:rPr>
              <a:t>hosszú élettartamú, kisebb tömegű és javítható termékek gyártása,</a:t>
            </a:r>
          </a:p>
          <a:p>
            <a:pPr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400" b="1" i="0" dirty="0">
                <a:effectLst/>
                <a:latin typeface="Nunito Sans"/>
              </a:rPr>
              <a:t>környezetterhelő termékek adóztatása,</a:t>
            </a:r>
          </a:p>
          <a:p>
            <a:pPr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400" b="1" i="0" dirty="0">
                <a:effectLst/>
                <a:latin typeface="Nunito Sans"/>
              </a:rPr>
              <a:t>fogyasztás csökkentése – egyes termékekről való lemondás,</a:t>
            </a:r>
          </a:p>
          <a:p>
            <a:pPr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400" b="1" i="0" dirty="0">
                <a:effectLst/>
                <a:latin typeface="Nunito Sans"/>
              </a:rPr>
              <a:t>környezettudatos vásárlás – </a:t>
            </a:r>
            <a:r>
              <a:rPr lang="hu-HU" sz="1400" b="1" i="0" u="none" strike="noStrike" dirty="0">
                <a:effectLst/>
                <a:latin typeface="Nunito Sans"/>
                <a:hlinkClick r:id="rId2"/>
              </a:rPr>
              <a:t>www.tudatosvasarlo.hu</a:t>
            </a:r>
            <a:r>
              <a:rPr lang="hu-HU" sz="1400" b="1" i="0" dirty="0">
                <a:effectLst/>
                <a:latin typeface="Nunito Sans"/>
              </a:rPr>
              <a:t>,</a:t>
            </a:r>
          </a:p>
          <a:p>
            <a:pPr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400" b="1" i="0" dirty="0">
                <a:effectLst/>
                <a:latin typeface="Nunito Sans"/>
              </a:rPr>
              <a:t>komposztálás – </a:t>
            </a:r>
            <a:r>
              <a:rPr lang="hu-HU" sz="1400" b="1" i="0" u="none" strike="noStrike" dirty="0">
                <a:effectLst/>
                <a:latin typeface="Nunito Sans"/>
                <a:hlinkClick r:id="rId3"/>
              </a:rPr>
              <a:t>www.komposztmester.hu</a:t>
            </a:r>
            <a:r>
              <a:rPr lang="hu-HU" sz="1400" b="1" i="0" dirty="0">
                <a:effectLst/>
                <a:latin typeface="Nunito Sans"/>
              </a:rPr>
              <a:t>,</a:t>
            </a:r>
          </a:p>
          <a:p>
            <a:pPr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400" b="1" i="0" dirty="0">
                <a:effectLst/>
                <a:latin typeface="Nunito Sans"/>
              </a:rPr>
              <a:t>megunt nem használt termékek elajándékozása, elcserélése az eldobás helyett,</a:t>
            </a:r>
          </a:p>
          <a:p>
            <a:pPr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400" b="1" i="0" dirty="0">
                <a:effectLst/>
                <a:latin typeface="Nunito Sans"/>
              </a:rPr>
              <a:t>meghibásodott termékek megjavíttatása, új vásárlása helyett.</a:t>
            </a:r>
          </a:p>
          <a:p>
            <a:pPr>
              <a:lnSpc>
                <a:spcPct val="90000"/>
              </a:lnSpc>
            </a:pPr>
            <a:r>
              <a:rPr lang="hu-HU" sz="1400" b="1" i="0" dirty="0">
                <a:effectLst/>
                <a:latin typeface="Nunito Sans"/>
              </a:rPr>
              <a:t> </a:t>
            </a:r>
          </a:p>
          <a:p>
            <a:pPr>
              <a:lnSpc>
                <a:spcPct val="90000"/>
              </a:lnSpc>
            </a:pPr>
            <a:endParaRPr lang="hu-HU" sz="1100" dirty="0"/>
          </a:p>
        </p:txBody>
      </p:sp>
      <p:pic>
        <p:nvPicPr>
          <p:cNvPr id="8194" name="Picture 2" descr="Változik a szelektív hulladék elszállítása! - Győri Hírek">
            <a:extLst>
              <a:ext uri="{FF2B5EF4-FFF2-40B4-BE49-F238E27FC236}">
                <a16:creationId xmlns:a16="http://schemas.microsoft.com/office/drawing/2014/main" id="{1C9BC538-CF79-4005-80FB-E821837E6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4" r="25776"/>
          <a:stretch/>
        </p:blipFill>
        <p:spPr bwMode="auto">
          <a:xfrm>
            <a:off x="19" y="-347881"/>
            <a:ext cx="5668605" cy="7205882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841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4341" name="Rectangle 82">
            <a:extLst>
              <a:ext uri="{FF2B5EF4-FFF2-40B4-BE49-F238E27FC236}">
                <a16:creationId xmlns:a16="http://schemas.microsoft.com/office/drawing/2014/main" id="{377F545A-A4BF-4D23-B82E-2D33535D6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ulladékgazdálkodás. - ppt letölteni">
            <a:extLst>
              <a:ext uri="{FF2B5EF4-FFF2-40B4-BE49-F238E27FC236}">
                <a16:creationId xmlns:a16="http://schemas.microsoft.com/office/drawing/2014/main" id="{B56195D7-9C42-4AE8-AAF8-AB1F466D72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r="1" b="19695"/>
          <a:stretch/>
        </p:blipFill>
        <p:spPr bwMode="auto">
          <a:xfrm>
            <a:off x="757251" y="639233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72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81" name="Freeform: Shape 74">
            <a:extLst>
              <a:ext uri="{FF2B5EF4-FFF2-40B4-BE49-F238E27FC236}">
                <a16:creationId xmlns:a16="http://schemas.microsoft.com/office/drawing/2014/main" id="{4524F065-9F7C-400C-9A20-B343BFAA6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2627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524F065-9F7C-400C-9A20-B343BFAA6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2627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F3B02E8-5C68-4A0E-BAD9-F57F20B6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500" dirty="0"/>
              <a:t>Hulladékok csoportosítása keletkezési hely szerint </a:t>
            </a:r>
          </a:p>
        </p:txBody>
      </p:sp>
      <p:sp>
        <p:nvSpPr>
          <p:cNvPr id="3082" name="Isosceles Triangle 76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8" name="Isosceles Triangle 8">
            <a:extLst>
              <a:ext uri="{FF2B5EF4-FFF2-40B4-BE49-F238E27FC236}">
                <a16:creationId xmlns:a16="http://schemas.microsoft.com/office/drawing/2014/main" id="{212CBC7C-F294-455B-AE07-8B43A5705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C1D7D4-707D-4011-A0AF-2E5A21635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76" y="2326342"/>
            <a:ext cx="4540377" cy="347456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hu-HU" sz="1100" dirty="0"/>
          </a:p>
          <a:p>
            <a:pPr>
              <a:lnSpc>
                <a:spcPct val="90000"/>
              </a:lnSpc>
            </a:pPr>
            <a:r>
              <a:rPr lang="hu-HU" sz="1600" dirty="0"/>
              <a:t>Települési (háztartási, intézményi, kommunális)</a:t>
            </a:r>
          </a:p>
          <a:p>
            <a:pPr>
              <a:lnSpc>
                <a:spcPct val="90000"/>
              </a:lnSpc>
            </a:pPr>
            <a:r>
              <a:rPr lang="hu-HU" sz="1600" dirty="0"/>
              <a:t> Termelési (ipari, mezőgazdasági, speciális, közlekedési)</a:t>
            </a:r>
          </a:p>
          <a:p>
            <a:pPr>
              <a:lnSpc>
                <a:spcPct val="90000"/>
              </a:lnSpc>
            </a:pPr>
            <a:r>
              <a:rPr lang="hu-HU" sz="1600" dirty="0"/>
              <a:t> Különleges kezelést igénylő (veszélyes) hulladék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/>
              <a:t>-mérgező (toxikus)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/>
              <a:t>-fertőző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/>
              <a:t>-tűz-és robbanásveszélyes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/>
              <a:t>-mutagén karcinogén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/>
              <a:t>-korrozív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/>
              <a:t>-</a:t>
            </a:r>
            <a:r>
              <a:rPr lang="hu-HU" dirty="0" err="1"/>
              <a:t>radioaktiv</a:t>
            </a:r>
            <a:r>
              <a:rPr lang="hu-HU" dirty="0"/>
              <a:t> hulladékok</a:t>
            </a:r>
          </a:p>
        </p:txBody>
      </p:sp>
      <p:sp>
        <p:nvSpPr>
          <p:cNvPr id="3083" name="Freeform: Shape 78">
            <a:extLst>
              <a:ext uri="{FF2B5EF4-FFF2-40B4-BE49-F238E27FC236}">
                <a16:creationId xmlns:a16="http://schemas.microsoft.com/office/drawing/2014/main" id="{46DB9E65-E072-43AF-A8C9-9744BA0CC2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6867" y="6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6DB9E65-E072-43AF-A8C9-9744BA0CC2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6867" y="6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Hulladékgazdálkodás | Digitális Tankönyvtár">
            <a:extLst>
              <a:ext uri="{FF2B5EF4-FFF2-40B4-BE49-F238E27FC236}">
                <a16:creationId xmlns:a16="http://schemas.microsoft.com/office/drawing/2014/main" id="{EBA87B42-E744-4DC5-9FC3-EA9B0AE27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527012" y="1969645"/>
            <a:ext cx="5082735" cy="3862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eszélyeshulladék-begyűjtés szeptemberben - Óbuda-Békásmegyer  Közterület-felügyeletÓbuda-Békásmegyer Közterület-felügyelet">
            <a:extLst>
              <a:ext uri="{FF2B5EF4-FFF2-40B4-BE49-F238E27FC236}">
                <a16:creationId xmlns:a16="http://schemas.microsoft.com/office/drawing/2014/main" id="{02E9E674-787E-4702-8B8F-E52556D75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" r="3" b="3"/>
          <a:stretch/>
        </p:blipFill>
        <p:spPr bwMode="auto">
          <a:xfrm>
            <a:off x="5168778" y="503252"/>
            <a:ext cx="2104587" cy="150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7116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01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2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03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Építés- és környezetföldtan | Digitális Tankönyvtár">
            <a:extLst>
              <a:ext uri="{FF2B5EF4-FFF2-40B4-BE49-F238E27FC236}">
                <a16:creationId xmlns:a16="http://schemas.microsoft.com/office/drawing/2014/main" id="{38919B27-CC73-4903-9EF2-ECC943AE9A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733" y="1131994"/>
            <a:ext cx="6628716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2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365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66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367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PPT - A hulladékok újrahasznosítási célja PowerPoint Presentation -  ID:3706763">
            <a:extLst>
              <a:ext uri="{FF2B5EF4-FFF2-40B4-BE49-F238E27FC236}">
                <a16:creationId xmlns:a16="http://schemas.microsoft.com/office/drawing/2014/main" id="{E9ED6313-1315-4793-BAE3-7D03F39A7F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212" y="528643"/>
            <a:ext cx="7665617" cy="57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6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7" name="Isosceles Triangle 15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i az upcycling és a recycling? | Humusz">
            <a:extLst>
              <a:ext uri="{FF2B5EF4-FFF2-40B4-BE49-F238E27FC236}">
                <a16:creationId xmlns:a16="http://schemas.microsoft.com/office/drawing/2014/main" id="{C72651BD-ABD7-46B8-86F0-C92BBB4BE9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0" r="1" b="13613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6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DCCE57-7586-4207-AF34-F0CB560F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 dirty="0"/>
              <a:t>A hulladékok kezelésének módjai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ED9B64-C346-45F5-97A9-044B65A6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433" y="1214651"/>
            <a:ext cx="4913194" cy="54727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sz="1400" b="1" i="1" dirty="0"/>
              <a:t>A hulladékkezelés </a:t>
            </a:r>
            <a:r>
              <a:rPr lang="hu-HU" sz="1400" dirty="0"/>
              <a:t>a hulladék veszélyeztető hatásának csökkentésére, a környezetszennyezés megelőzésére és kizárására, a termelésbe vagy fogyasztásba történő visszavezetésre irányuló tevékenység, valamint a kezelést megvalósító eljárás alkalmazása, beleértve a kezelőlétesítmények alkalmazását is.</a:t>
            </a:r>
          </a:p>
          <a:p>
            <a:pPr>
              <a:lnSpc>
                <a:spcPct val="90000"/>
              </a:lnSpc>
            </a:pPr>
            <a:endParaRPr lang="hu-HU" sz="1400" dirty="0"/>
          </a:p>
          <a:p>
            <a:pPr>
              <a:lnSpc>
                <a:spcPct val="90000"/>
              </a:lnSpc>
            </a:pPr>
            <a:r>
              <a:rPr lang="hu-HU" sz="1400" dirty="0"/>
              <a:t>A technika fejlődésének, az iparosodásnak, a népességnövekedésnek, a városiasodásnak a fogyasztói szokások megváltozásának köszönhető fokozódó hulladéktermelés már akadályozza a természetes körfolyamatokba való beépülésüket. A hulladék összetétele az idők folyamán nagyon jelentősen megváltozott. A hulladékban új, részben mérgező anyagok is találhatók, melyek évszázadok alatt sem bomlanak le. A használhatatlanná, szükségtelenné vált anyagokat között egyre több és egyre nagyobb mennyiségben található olyan, amely különbözik a természetben található anyagoktól, ezért azokat nehezen vagy egyáltalán nem tudja befogadni, illetve feldolgozni a természetes anyagkörforgalom. Ezeknek a hulladékoknak már környezetkárosító hatásuk van. Az ember egészségét veszélyeztető káros anyagok már az élelmiszerekben is megtalálhatók. A környezetet pedig a hulladék óriási mennyisége terheli az ipari- és mezőgazdasági termelés növekedésének, a szolgáltatások bővülésének nagymértékben növelésének köszönhetően</a:t>
            </a:r>
            <a:r>
              <a:rPr lang="hu-HU" sz="700" dirty="0"/>
              <a:t>. </a:t>
            </a:r>
          </a:p>
        </p:txBody>
      </p:sp>
      <p:pic>
        <p:nvPicPr>
          <p:cNvPr id="9218" name="Picture 2" descr="A hulladékhasznosítás szabályai - Mü-Gu Kft.">
            <a:extLst>
              <a:ext uri="{FF2B5EF4-FFF2-40B4-BE49-F238E27FC236}">
                <a16:creationId xmlns:a16="http://schemas.microsoft.com/office/drawing/2014/main" id="{5C565946-F04D-4B74-BB7B-C536AAE43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2" b="2"/>
          <a:stretch/>
        </p:blipFill>
        <p:spPr bwMode="auto">
          <a:xfrm>
            <a:off x="677334" y="2159331"/>
            <a:ext cx="4304099" cy="30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90707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476</Words>
  <Application>Microsoft Office PowerPoint</Application>
  <PresentationFormat>Szélesvásznú</PresentationFormat>
  <Paragraphs>62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Linux Libertine</vt:lpstr>
      <vt:lpstr>Nunito Sans</vt:lpstr>
      <vt:lpstr>Trebuchet MS</vt:lpstr>
      <vt:lpstr>Wingdings 3</vt:lpstr>
      <vt:lpstr>Dimenzió</vt:lpstr>
      <vt:lpstr>Hulladékok környezetünkben  Fenntarthatósági témahét Készítette:Tóth Ábel 8.a    </vt:lpstr>
      <vt:lpstr>A hulladék fogalma </vt:lpstr>
      <vt:lpstr>MEGELŐZÉS LÉTFONTOSSÁGÚ</vt:lpstr>
      <vt:lpstr>PowerPoint-bemutató</vt:lpstr>
      <vt:lpstr>Hulladékok csoportosítása keletkezési hely szerint </vt:lpstr>
      <vt:lpstr>PowerPoint-bemutató</vt:lpstr>
      <vt:lpstr>PowerPoint-bemutató</vt:lpstr>
      <vt:lpstr>PowerPoint-bemutató</vt:lpstr>
      <vt:lpstr>A hulladékok kezelésének módjai</vt:lpstr>
      <vt:lpstr>PowerPoint-bemutató</vt:lpstr>
      <vt:lpstr>Fontos célkitűzések a hulladék csökkentése érdekében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Tóthné Oláh Gabriella</dc:creator>
  <cp:lastModifiedBy>Lenovo G50</cp:lastModifiedBy>
  <cp:revision>31</cp:revision>
  <dcterms:created xsi:type="dcterms:W3CDTF">2021-04-15T12:13:32Z</dcterms:created>
  <dcterms:modified xsi:type="dcterms:W3CDTF">2021-04-29T11:27:23Z</dcterms:modified>
</cp:coreProperties>
</file>