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3" d="100"/>
          <a:sy n="73" d="100"/>
        </p:scale>
        <p:origin x="58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hu-HU" smtClean="0"/>
              <a:t>Kattintson ide az alcím mintájának szerkesztéséhez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B9890DE-ACF4-49F5-B06D-F53D45D49E7B}" type="datetimeFigureOut">
              <a:rPr lang="hu-HU" smtClean="0"/>
              <a:t>2021.04.29.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CD47DE8-5360-4151-BFB3-64C87E63F9E3}" type="slidenum">
              <a:rPr lang="hu-HU" smtClean="0"/>
              <a:t>‹#›</a:t>
            </a:fld>
            <a:endParaRPr lang="hu-HU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50044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890DE-ACF4-49F5-B06D-F53D45D49E7B}" type="datetimeFigureOut">
              <a:rPr lang="hu-HU" smtClean="0"/>
              <a:t>2021.04.29.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47DE8-5360-4151-BFB3-64C87E63F9E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194317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890DE-ACF4-49F5-B06D-F53D45D49E7B}" type="datetimeFigureOut">
              <a:rPr lang="hu-HU" smtClean="0"/>
              <a:t>2021.04.29.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47DE8-5360-4151-BFB3-64C87E63F9E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845265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890DE-ACF4-49F5-B06D-F53D45D49E7B}" type="datetimeFigureOut">
              <a:rPr lang="hu-HU" smtClean="0"/>
              <a:t>2021.04.29.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47DE8-5360-4151-BFB3-64C87E63F9E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101109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890DE-ACF4-49F5-B06D-F53D45D49E7B}" type="datetimeFigureOut">
              <a:rPr lang="hu-HU" smtClean="0"/>
              <a:t>2021.04.29.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47DE8-5360-4151-BFB3-64C87E63F9E3}" type="slidenum">
              <a:rPr lang="hu-HU" smtClean="0"/>
              <a:t>‹#›</a:t>
            </a:fld>
            <a:endParaRPr lang="hu-HU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292517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890DE-ACF4-49F5-B06D-F53D45D49E7B}" type="datetimeFigureOut">
              <a:rPr lang="hu-HU" smtClean="0"/>
              <a:t>2021.04.29.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47DE8-5360-4151-BFB3-64C87E63F9E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69003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890DE-ACF4-49F5-B06D-F53D45D49E7B}" type="datetimeFigureOut">
              <a:rPr lang="hu-HU" smtClean="0"/>
              <a:t>2021.04.29.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47DE8-5360-4151-BFB3-64C87E63F9E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971584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890DE-ACF4-49F5-B06D-F53D45D49E7B}" type="datetimeFigureOut">
              <a:rPr lang="hu-HU" smtClean="0"/>
              <a:t>2021.04.29.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47DE8-5360-4151-BFB3-64C87E63F9E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385673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890DE-ACF4-49F5-B06D-F53D45D49E7B}" type="datetimeFigureOut">
              <a:rPr lang="hu-HU" smtClean="0"/>
              <a:t>2021.04.29.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47DE8-5360-4151-BFB3-64C87E63F9E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580063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890DE-ACF4-49F5-B06D-F53D45D49E7B}" type="datetimeFigureOut">
              <a:rPr lang="hu-HU" smtClean="0"/>
              <a:t>2021.04.29.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47DE8-5360-4151-BFB3-64C87E63F9E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283301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890DE-ACF4-49F5-B06D-F53D45D49E7B}" type="datetimeFigureOut">
              <a:rPr lang="hu-HU" smtClean="0"/>
              <a:t>2021.04.29.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47DE8-5360-4151-BFB3-64C87E63F9E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729389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8B9890DE-ACF4-49F5-B06D-F53D45D49E7B}" type="datetimeFigureOut">
              <a:rPr lang="hu-HU" smtClean="0"/>
              <a:t>2021.04.29.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ECD47DE8-5360-4151-BFB3-64C87E63F9E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479161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google.com/imgres?imgurl=https%3A%2F%2Fmuszakiesinformatikaineveles.files.wordpress.com%2F2014%2F11%2F1.png&amp;imgrefurl=https%3A%2F%2Fmuszakiesinformatikaineveles.wordpress.com%2Fo-meni%2Fenergetika%2Faz-energia-fogalma-es-jelentosege-energiaforrasok-a-napenergia%2F&amp;tbnid=Pcsy6BtUwG7VGM&amp;vet=12ahUKEwip3IzGi4_wAhXI2eAKHQYnDSIQMygDegUIARC6AQ..i&amp;docid=af02k7i5TeWrMM&amp;w=715&amp;h=330&amp;q=energiaforr%C3%A1s%20jelent%C3%A9se&amp;client=firefox-b-d&amp;ved=2ahUKEwip3IzGi4_wAhXI2eAKHQYnDSIQMygDegUIARC6AQ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smtClean="0"/>
              <a:t>Természeti energiák hasznosítása napjainkban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dirty="0" smtClean="0"/>
              <a:t>Fenntarthatósági témahét</a:t>
            </a:r>
            <a:endParaRPr lang="hu-HU" dirty="0"/>
          </a:p>
        </p:txBody>
      </p:sp>
      <p:sp>
        <p:nvSpPr>
          <p:cNvPr id="4" name="Szövegdoboz 3"/>
          <p:cNvSpPr txBox="1"/>
          <p:nvPr/>
        </p:nvSpPr>
        <p:spPr>
          <a:xfrm>
            <a:off x="448888" y="5469774"/>
            <a:ext cx="16625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Farkas Bence 8/c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691365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 dirty="0"/>
          </a:p>
        </p:txBody>
      </p:sp>
      <p:pic>
        <p:nvPicPr>
          <p:cNvPr id="4" name="Tartalom helye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845959"/>
            <a:ext cx="3442855" cy="2437077"/>
          </a:xfrm>
          <a:prstGeom prst="rect">
            <a:avLst/>
          </a:prstGeom>
        </p:spPr>
      </p:pic>
      <p:pic>
        <p:nvPicPr>
          <p:cNvPr id="5" name="Kép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61348" y="4283035"/>
            <a:ext cx="3287597" cy="2357145"/>
          </a:xfrm>
          <a:prstGeom prst="rect">
            <a:avLst/>
          </a:prstGeom>
        </p:spPr>
      </p:pic>
      <p:pic>
        <p:nvPicPr>
          <p:cNvPr id="6" name="Kép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82692" y="1845959"/>
            <a:ext cx="3253623" cy="24370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12643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Fenntarthatósági témahét fogalma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143000" y="1965960"/>
            <a:ext cx="5238404" cy="4101350"/>
          </a:xfrm>
        </p:spPr>
        <p:txBody>
          <a:bodyPr/>
          <a:lstStyle/>
          <a:p>
            <a:r>
              <a:rPr lang="hu-HU" dirty="0" smtClean="0"/>
              <a:t>A Fenntarthatósági Témahéthez csatlakozó általános és középiskolák pedagógusainak lehetőségük van a kerettantervre épített témákat előre kidolgozott tematikus óratervek segítségével feldolgozni. Ezek mellett az előző évek óratervei is elérhetők és választhatók. A tananyagok kizárólag online, letölthető formában érhetők el a honlapról, nyomtatásuk helyben, az iskolában történik.</a:t>
            </a:r>
            <a:endParaRPr lang="hu-HU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49776" y="1958628"/>
            <a:ext cx="3386455" cy="33864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5936654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034145" y="1945176"/>
            <a:ext cx="8394470" cy="2835247"/>
          </a:xfrm>
        </p:spPr>
        <p:txBody>
          <a:bodyPr/>
          <a:lstStyle/>
          <a:p>
            <a:r>
              <a:rPr lang="hu-HU" dirty="0" smtClean="0"/>
              <a:t>Köszönöm a figyelmet!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847413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Mi az az energiaforrás?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017914" y="1983566"/>
            <a:ext cx="8156171" cy="4351338"/>
          </a:xfrm>
        </p:spPr>
        <p:txBody>
          <a:bodyPr/>
          <a:lstStyle/>
          <a:p>
            <a:r>
              <a:rPr lang="hu-HU" dirty="0"/>
              <a:t>V</a:t>
            </a:r>
            <a:r>
              <a:rPr lang="hu-HU" dirty="0" smtClean="0"/>
              <a:t>áltozást okozó mozgás, eszköz, berendezés, amelynek ereje hasznos munkára felhasználható, illetve olyan anyag, eszköz, amelyben felhasználható működtető erő van elraktározva. 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00248441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Energiaforrások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 dirty="0" smtClean="0">
              <a:effectLst/>
              <a:hlinkClick r:id="rId2"/>
            </a:endParaRPr>
          </a:p>
          <a:p>
            <a:endParaRPr lang="hu-HU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2878" y="1810198"/>
            <a:ext cx="4771400" cy="2191096"/>
          </a:xfrm>
          <a:prstGeom prst="rect">
            <a:avLst/>
          </a:prstGeom>
        </p:spPr>
      </p:pic>
      <p:pic>
        <p:nvPicPr>
          <p:cNvPr id="5" name="Kép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63899" y="3330488"/>
            <a:ext cx="3723057" cy="29814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788037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Megújuló energiaforrások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Megújuló energiaforrásnak nevezzük az energiahordozók azon csoportját, amelyek emberi időléptékben képesek megújulni, azaz nem fogynak el, ellentétben a nem megújuló energiaforrásokkal.</a:t>
            </a:r>
          </a:p>
          <a:p>
            <a:endParaRPr lang="hu-HU" dirty="0" smtClean="0"/>
          </a:p>
          <a:p>
            <a:pPr marL="0" indent="0">
              <a:buNone/>
            </a:pPr>
            <a:r>
              <a:rPr lang="hu-HU" dirty="0" smtClean="0"/>
              <a:t>    Megújuló energiaforrások</a:t>
            </a:r>
          </a:p>
          <a:p>
            <a:pPr marL="0" indent="0">
              <a:buNone/>
            </a:pPr>
            <a:r>
              <a:rPr lang="hu-HU" dirty="0" smtClean="0"/>
              <a:t>         - A Napból származó energia</a:t>
            </a:r>
          </a:p>
          <a:p>
            <a:pPr marL="0" indent="0">
              <a:buNone/>
            </a:pPr>
            <a:r>
              <a:rPr lang="hu-HU" dirty="0" smtClean="0"/>
              <a:t>         - Geotermikus energia</a:t>
            </a:r>
          </a:p>
          <a:p>
            <a:pPr marL="0" indent="0">
              <a:buNone/>
            </a:pPr>
            <a:r>
              <a:rPr lang="hu-HU" dirty="0" smtClean="0"/>
              <a:t>         - A Nap és Hold mechanikus hatása a Földre</a:t>
            </a:r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9469004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/>
            </a:r>
            <a:br>
              <a:rPr lang="hu-HU" dirty="0" smtClean="0"/>
            </a:br>
            <a:r>
              <a:rPr lang="hu-HU" dirty="0" smtClean="0"/>
              <a:t>A leggyakrabban felhasznált erőművek</a:t>
            </a:r>
            <a:br>
              <a:rPr lang="hu-HU" dirty="0" smtClean="0"/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199" y="1825625"/>
            <a:ext cx="10515601" cy="4533612"/>
          </a:xfrm>
        </p:spPr>
        <p:txBody>
          <a:bodyPr/>
          <a:lstStyle/>
          <a:p>
            <a:pPr marL="0" indent="0">
              <a:buNone/>
            </a:pPr>
            <a:r>
              <a:rPr lang="hu-HU" dirty="0" smtClean="0"/>
              <a:t> - Szélerőmű</a:t>
            </a:r>
          </a:p>
          <a:p>
            <a:pPr marL="0" indent="0">
              <a:buNone/>
            </a:pPr>
            <a:r>
              <a:rPr lang="hu-HU" dirty="0" smtClean="0"/>
              <a:t> - Vízerőmű</a:t>
            </a:r>
          </a:p>
          <a:p>
            <a:pPr marL="0" indent="0">
              <a:buNone/>
            </a:pPr>
            <a:r>
              <a:rPr lang="hu-HU" dirty="0" smtClean="0"/>
              <a:t> - Naperőmű</a:t>
            </a:r>
          </a:p>
          <a:p>
            <a:pPr marL="0" indent="0">
              <a:buNone/>
            </a:pPr>
            <a:r>
              <a:rPr lang="hu-HU" dirty="0" smtClean="0"/>
              <a:t> - Biomassza</a:t>
            </a:r>
          </a:p>
          <a:p>
            <a:pPr marL="0" indent="0">
              <a:buNone/>
            </a:pPr>
            <a:r>
              <a:rPr lang="hu-HU" dirty="0" smtClean="0"/>
              <a:t> - Geotermikus-erőmű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550661757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leggyakrabban felhasznált erőművek</a:t>
            </a:r>
            <a:endParaRPr lang="hu-HU" dirty="0"/>
          </a:p>
        </p:txBody>
      </p:sp>
      <p:pic>
        <p:nvPicPr>
          <p:cNvPr id="4" name="Tartalom helye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91069" y="1690688"/>
            <a:ext cx="2511955" cy="1858847"/>
          </a:xfrm>
          <a:prstGeom prst="rect">
            <a:avLst/>
          </a:prstGeom>
        </p:spPr>
      </p:pic>
      <p:pic>
        <p:nvPicPr>
          <p:cNvPr id="5" name="Kép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05497" y="3537109"/>
            <a:ext cx="2682634" cy="2017341"/>
          </a:xfrm>
          <a:prstGeom prst="rect">
            <a:avLst/>
          </a:prstGeom>
        </p:spPr>
      </p:pic>
      <p:pic>
        <p:nvPicPr>
          <p:cNvPr id="6" name="Kép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72495" y="1696900"/>
            <a:ext cx="3036877" cy="1846422"/>
          </a:xfrm>
          <a:prstGeom prst="rect">
            <a:avLst/>
          </a:prstGeom>
        </p:spPr>
      </p:pic>
      <p:pic>
        <p:nvPicPr>
          <p:cNvPr id="7" name="Kép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688645" y="3543322"/>
            <a:ext cx="2699156" cy="2029765"/>
          </a:xfrm>
          <a:prstGeom prst="rect">
            <a:avLst/>
          </a:prstGeom>
        </p:spPr>
      </p:pic>
      <p:pic>
        <p:nvPicPr>
          <p:cNvPr id="8" name="Kép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573689" y="1508136"/>
            <a:ext cx="2714626" cy="2041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5861014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Nem megújuló energiaforrások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A nem megújuló energiaforrás olyan természeti erőforrás, aminek nincs </a:t>
            </a:r>
            <a:r>
              <a:rPr lang="hu-HU" dirty="0" err="1" smtClean="0"/>
              <a:t>újraképződési</a:t>
            </a:r>
            <a:r>
              <a:rPr lang="hu-HU" dirty="0" smtClean="0"/>
              <a:t> mechanizmusa, vagy ha van, az emberi léptékkel túlságosan hosszú időbe telik. A nem megújuló energiaforrás nem gyártható, termeszthető, illetve nem </a:t>
            </a:r>
            <a:r>
              <a:rPr lang="hu-HU" dirty="0" err="1" smtClean="0"/>
              <a:t>újrafelhasználható</a:t>
            </a:r>
            <a:r>
              <a:rPr lang="hu-HU" dirty="0" smtClean="0"/>
              <a:t> a fogyasztással megközelítő mértékben. 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355965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35835" y="368512"/>
            <a:ext cx="11593176" cy="861772"/>
          </a:xfrm>
        </p:spPr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2011680"/>
            <a:ext cx="9527771" cy="4165283"/>
          </a:xfrm>
        </p:spPr>
        <p:txBody>
          <a:bodyPr>
            <a:normAutofit/>
          </a:bodyPr>
          <a:lstStyle/>
          <a:p>
            <a:r>
              <a:rPr lang="hu-HU" dirty="0" smtClean="0"/>
              <a:t>Nem megújuló energiaforrások a fosszilis tüzelőanyagok, kőszén, kőolaj, földgáz, propán-bután gáz, illetve az urán mint az atomenergia energiahordozó anyaga.</a:t>
            </a:r>
          </a:p>
          <a:p>
            <a:r>
              <a:rPr lang="hu-HU" dirty="0" smtClean="0"/>
              <a:t>A nem megújuló energiaforrások használata többféle olyan problémát vet fel, amelyek nem állnak összhangban az emberiség fenntartható fejlődésével.</a:t>
            </a:r>
          </a:p>
          <a:p>
            <a:r>
              <a:rPr lang="hu-HU" dirty="0" smtClean="0"/>
              <a:t> Ezek az energiahordozók korlátozottan találhatók meg a föld felszínén vagy az alatt, kitermelésük egyre költségesebbé, felhasználásuk egyre környezetszennyezőbbé válik. A fosszilis tüzelőanyagok felhasználása nagy valószínűséggel hozzájárul a klímaváltozáshoz.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9372916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Alapanyagai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Kőszén: évente több mint 7,5 milliárd tonnát bányásznak világszerte</a:t>
            </a:r>
          </a:p>
          <a:p>
            <a:r>
              <a:rPr lang="hu-HU" dirty="0" smtClean="0"/>
              <a:t>Kőolaj: Naponta több mint 74 millió hordónyi </a:t>
            </a:r>
            <a:r>
              <a:rPr lang="hu-HU" dirty="0" err="1" smtClean="0"/>
              <a:t>olajat</a:t>
            </a:r>
            <a:r>
              <a:rPr lang="hu-HU" dirty="0" smtClean="0"/>
              <a:t> hoznak jelenleg a felszínre</a:t>
            </a:r>
          </a:p>
          <a:p>
            <a:r>
              <a:rPr lang="hu-HU" dirty="0" smtClean="0"/>
              <a:t>Földgáz: a világ földgázkészletei 60 évre elegendőek a jelenlegi fogyasztási trendek szerint.</a:t>
            </a:r>
          </a:p>
          <a:p>
            <a:r>
              <a:rPr lang="hu-HU" dirty="0" smtClean="0"/>
              <a:t>Urán: az atomenergia energiahordozó anyaga.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989142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ázis">
  <a:themeElements>
    <a:clrScheme name="Bázis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áz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áz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TM03457444[[fn=Bázis]]</Template>
  <TotalTime>41</TotalTime>
  <Words>343</Words>
  <Application>Microsoft Office PowerPoint</Application>
  <PresentationFormat>Szélesvásznú</PresentationFormat>
  <Paragraphs>33</Paragraphs>
  <Slides>12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1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12</vt:i4>
      </vt:variant>
    </vt:vector>
  </HeadingPairs>
  <TitlesOfParts>
    <vt:vector size="14" baseType="lpstr">
      <vt:lpstr>Corbel</vt:lpstr>
      <vt:lpstr>Bázis</vt:lpstr>
      <vt:lpstr>Természeti energiák hasznosítása napjainkban</vt:lpstr>
      <vt:lpstr>Mi az az energiaforrás?</vt:lpstr>
      <vt:lpstr>Energiaforrások</vt:lpstr>
      <vt:lpstr>Megújuló energiaforrások</vt:lpstr>
      <vt:lpstr> A leggyakrabban felhasznált erőművek </vt:lpstr>
      <vt:lpstr>A leggyakrabban felhasznált erőművek</vt:lpstr>
      <vt:lpstr>Nem megújuló energiaforrások</vt:lpstr>
      <vt:lpstr>PowerPoint-bemutató</vt:lpstr>
      <vt:lpstr>Alapanyagai</vt:lpstr>
      <vt:lpstr>PowerPoint-bemutató</vt:lpstr>
      <vt:lpstr>Fenntarthatósági témahét fogalma</vt:lpstr>
      <vt:lpstr>Köszönöm a figyelmet!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Természeti energiák hasznosítása napjainkban</dc:title>
  <dc:creator>Windows-felhasználó</dc:creator>
  <cp:lastModifiedBy>Lenovo G50</cp:lastModifiedBy>
  <cp:revision>6</cp:revision>
  <dcterms:created xsi:type="dcterms:W3CDTF">2021-04-21T09:53:17Z</dcterms:created>
  <dcterms:modified xsi:type="dcterms:W3CDTF">2021-04-29T11:29:01Z</dcterms:modified>
</cp:coreProperties>
</file>