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694E6B-3A1B-4296-9C75-788B95D824B9}" type="datetimeFigureOut">
              <a:rPr lang="hu-HU" smtClean="0"/>
              <a:t>2021.04.29.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16F8D94-D1C3-47D0-AE0E-E61069CDA3B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5000" dirty="0" smtClean="0">
                <a:solidFill>
                  <a:schemeClr val="accent2"/>
                </a:solidFill>
              </a:rPr>
              <a:t>Hulladékok hasznosítása</a:t>
            </a:r>
            <a:endParaRPr lang="hu-HU" sz="5000" dirty="0">
              <a:solidFill>
                <a:schemeClr val="accent2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   (Fenntarthatósági témahét 2021)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76056" y="57332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Készítette: Bakó Hanna Panna</a:t>
            </a:r>
            <a:endParaRPr lang="hu-H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4440" y="404664"/>
            <a:ext cx="8136904" cy="72008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Szelektíven gyűjtött anyagokból készült dolgok:</a:t>
            </a:r>
            <a:endParaRPr lang="hu-HU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9" y="1274230"/>
            <a:ext cx="2088232" cy="20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08762" y="329458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Régi reszelőből készült bagoly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61" y="1268760"/>
            <a:ext cx="1985313" cy="207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756833" y="330277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Pet</a:t>
            </a:r>
            <a:r>
              <a:rPr lang="hu-HU" dirty="0" smtClean="0"/>
              <a:t> palackból dekoráció</a:t>
            </a:r>
            <a:endParaRPr lang="hu-H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29" y="1268759"/>
            <a:ext cx="3181536" cy="207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537389" y="330277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Fémhulladékból különleges dísz</a:t>
            </a:r>
            <a:endParaRPr lang="hu-H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" y="3921781"/>
            <a:ext cx="1872208" cy="20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23020" y="5937700"/>
            <a:ext cx="137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Műanyagból ékszertartó</a:t>
            </a:r>
            <a:endParaRPr lang="hu-H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16" y="3955138"/>
            <a:ext cx="1912045" cy="20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29" y="3921782"/>
            <a:ext cx="3178266" cy="20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021808" y="5951830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Kupakból hangszer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756833" y="593769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Kartonból játék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83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992" y="116632"/>
            <a:ext cx="388843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/>
              <a:t>A hulladék hasznosítás</a:t>
            </a:r>
            <a:r>
              <a:rPr lang="hu-HU" sz="2700" dirty="0"/>
              <a:t/>
            </a:r>
            <a:br>
              <a:rPr lang="hu-HU" sz="2700" dirty="0"/>
            </a:b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616624"/>
          </a:xfrm>
        </p:spPr>
        <p:txBody>
          <a:bodyPr>
            <a:normAutofit/>
          </a:bodyPr>
          <a:lstStyle/>
          <a:p>
            <a:pPr fontAlgn="base"/>
            <a:r>
              <a:rPr lang="hu-HU" sz="2800" dirty="0" smtClean="0"/>
              <a:t>A </a:t>
            </a:r>
            <a:r>
              <a:rPr lang="hu-HU" sz="2800" dirty="0"/>
              <a:t>hasznosítási eljárást követően a hulladékok, mint másodnyersanyagok, illetve energiahordozók vagy mint félkész-, illetve késztermékek kerülnek vissza a termelési folyamatba, esetleg közvetlen felhasználásra.</a:t>
            </a:r>
          </a:p>
          <a:p>
            <a:pPr fontAlgn="base"/>
            <a:r>
              <a:rPr lang="hu-HU" sz="2800" dirty="0"/>
              <a:t>A hulladékhasznosítás maradék anyagai további ártalmatlanítást igényelnek. (Ez rendszerint végső elhelyezést jelent).</a:t>
            </a:r>
          </a:p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45534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0"/>
            <a:ext cx="324047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Újrahasznosítás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472608"/>
          </a:xfrm>
        </p:spPr>
        <p:txBody>
          <a:bodyPr>
            <a:normAutofit lnSpcReduction="10000"/>
          </a:bodyPr>
          <a:lstStyle/>
          <a:p>
            <a:r>
              <a:rPr lang="hu-HU" sz="2800" dirty="0">
                <a:latin typeface="Andalus" panose="02020603050405020304" pitchFamily="18" charset="-78"/>
                <a:cs typeface="Andalus" panose="02020603050405020304" pitchFamily="18" charset="-78"/>
              </a:rPr>
              <a:t>Az újrahasznosítás a gyűjtőneve mindazon tevékenységeknek, amelyek célja, hogy</a:t>
            </a:r>
            <a:br>
              <a:rPr lang="hu-HU" sz="2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sz="2800" dirty="0">
                <a:latin typeface="Andalus" panose="02020603050405020304" pitchFamily="18" charset="-78"/>
                <a:cs typeface="Andalus" panose="02020603050405020304" pitchFamily="18" charset="-78"/>
              </a:rPr>
              <a:t>az ember által készített, tartós, nem természetes, főleg hulladékká váló anyagokat nyersanyaggá alakítsa át és olyan másodlagos, újra hasznosítható anyagokat állítson elő, amelyek segítik a természetes anyagok felhasználásának csökkentését. Az újrahasznosítás célja a Föld erőforrásainak kímélése, például, hogy kevesebb fát kelljen kivágni papírgyártás céljára, vagy kevesebb vasércet kibányászni acélgyártásra (pl. autógyártáshoz). Emellett fontos cél, hogy a természetbe kerülő hulladék mennyisége is csökkenjen.</a:t>
            </a:r>
            <a: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8423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-99392"/>
            <a:ext cx="3600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Papírhulladék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472608"/>
          </a:xfrm>
        </p:spPr>
        <p:txBody>
          <a:bodyPr>
            <a:normAutofit/>
          </a:bodyPr>
          <a:lstStyle/>
          <a:p>
            <a:r>
              <a:rPr lang="hu-HU" sz="2800" dirty="0"/>
              <a:t>A papír-újrahasznosítás a használt papír </a:t>
            </a:r>
            <a:r>
              <a:rPr lang="hu-HU" sz="2800" dirty="0" smtClean="0"/>
              <a:t>összegyűjtése, rendszerezése, osztályozása </a:t>
            </a:r>
            <a:r>
              <a:rPr lang="hu-HU" sz="2800" dirty="0"/>
              <a:t>és papírgyártásban alapanyagként való </a:t>
            </a:r>
            <a:r>
              <a:rPr lang="hu-HU" sz="2800" dirty="0" smtClean="0"/>
              <a:t>újrafelhasználása. </a:t>
            </a:r>
            <a:r>
              <a:rPr lang="hu-HU" sz="2800" dirty="0"/>
              <a:t>A különböző papírfajták (irodai papírhulladék, újságpapír, reklámanyagok, csomagolóanyag, karton) általában szelektíven </a:t>
            </a:r>
            <a:r>
              <a:rPr lang="hu-HU" sz="2800" dirty="0" smtClean="0"/>
              <a:t>gyűjthetőek. </a:t>
            </a:r>
            <a:r>
              <a:rPr lang="hu-HU" sz="2800" dirty="0"/>
              <a:t>A szelektíven gyűjtött papír újrafeldolgozásra kerül. A válogatás után a papírhulladékot a papírgyárakba szállítják, ahol főleg csomagolóanyagként használt hullámkarton készül belőle. De az </a:t>
            </a:r>
            <a:r>
              <a:rPr lang="hu-HU" sz="2800" dirty="0" err="1"/>
              <a:t>újrapapírból</a:t>
            </a:r>
            <a:r>
              <a:rPr lang="hu-HU" sz="2800" dirty="0"/>
              <a:t> irodapapír, füzet, sőt még bútor is készíthető.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5270"/>
            <a:ext cx="3672408" cy="525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3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4008" y="-28453"/>
            <a:ext cx="3600400" cy="57713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Műanyaghulladék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616624"/>
          </a:xfrm>
        </p:spPr>
        <p:txBody>
          <a:bodyPr>
            <a:normAutofit/>
          </a:bodyPr>
          <a:lstStyle/>
          <a:p>
            <a:r>
              <a:rPr lang="hu-HU" sz="2800" dirty="0"/>
              <a:t>A műanyagok természetes anyagokból (kőolaj, szén, földgáz és növények) származnak kémiai szintézisek folyamán, de a biológiai átalakulás miatt a természetbe már nem visszaforgathatók, sőt károsítják azt, ezért szükséges a használt hulladékot kíméletesen eltávolítani, vagy olyan módon újrahasznosítani, hogy minél kevesebb műanyagot kelljen hulladékként kezelni, ezáltal azok nem égetéssel és más kémiai lebontással lennének felhasználva, hanem a piacra visszakerülhetnek.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01" y="836712"/>
            <a:ext cx="3960440" cy="565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0"/>
            <a:ext cx="3384494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Üveghulladék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616624"/>
          </a:xfrm>
        </p:spPr>
        <p:txBody>
          <a:bodyPr/>
          <a:lstStyle/>
          <a:p>
            <a:pPr fontAlgn="base"/>
            <a:r>
              <a:rPr lang="hu-HU" sz="2800" dirty="0"/>
              <a:t>Az üveghulladék szinte 100%-ban újrahasznosítható. Az újraolvasztás az elsődleges alapanyagok felhasználásához képest nagy energia megtakarítással jár. A szelektíven gyűjtött üveget tisztítás után őrlik, válogatják (kézi válogatás és a fémek gépi eltávolítása</a:t>
            </a:r>
            <a:r>
              <a:rPr lang="hu-HU" sz="2800" dirty="0" smtClean="0"/>
              <a:t>). Az </a:t>
            </a:r>
            <a:r>
              <a:rPr lang="hu-HU" sz="2800" dirty="0"/>
              <a:t>üvegtörmeléket méret szerint osztályozzák és szín szerint válogatják. Az üvegőrleményt az üveggyárban az elsődleges nyersanyagokból olvasztott masszához keverik. Üvegpalackokat, síküveget állítanak elő belőle.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77620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6016" y="-28453"/>
            <a:ext cx="3424226" cy="721149"/>
          </a:xfrm>
        </p:spPr>
        <p:txBody>
          <a:bodyPr/>
          <a:lstStyle/>
          <a:p>
            <a:pPr algn="ctr"/>
            <a:r>
              <a:rPr lang="hu-HU" b="1" dirty="0" smtClean="0"/>
              <a:t>Fémhulladék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544616"/>
          </a:xfrm>
        </p:spPr>
        <p:txBody>
          <a:bodyPr>
            <a:normAutofit/>
          </a:bodyPr>
          <a:lstStyle/>
          <a:p>
            <a:r>
              <a:rPr lang="hu-HU" sz="2800" dirty="0"/>
              <a:t>A fémhulladékok újrahasznosítása tartós </a:t>
            </a:r>
            <a:r>
              <a:rPr lang="hu-HU" sz="2800" dirty="0" smtClean="0"/>
              <a:t>ipari</a:t>
            </a:r>
            <a:r>
              <a:rPr lang="hu-HU" sz="2800" dirty="0"/>
              <a:t> </a:t>
            </a:r>
            <a:r>
              <a:rPr lang="hu-HU" sz="2800" dirty="0" smtClean="0"/>
              <a:t>nyersanyagforrást </a:t>
            </a:r>
            <a:r>
              <a:rPr lang="hu-HU" sz="2800" dirty="0"/>
              <a:t>biztosít, mivel végtelen ideig </a:t>
            </a:r>
            <a:r>
              <a:rPr lang="hu-HU" sz="2800" dirty="0" err="1"/>
              <a:t>újrafeldolgozhatók</a:t>
            </a:r>
            <a:r>
              <a:rPr lang="hu-HU" sz="2800" dirty="0"/>
              <a:t>, és ennek során tulajdonságaik általában nem változnak, a kevés kivételek közé tartoznak az </a:t>
            </a:r>
            <a:r>
              <a:rPr lang="hu-HU" sz="2800" dirty="0" smtClean="0"/>
              <a:t>atomerőművek</a:t>
            </a:r>
            <a:r>
              <a:rPr lang="hu-HU" sz="2800" dirty="0"/>
              <a:t> </a:t>
            </a:r>
            <a:r>
              <a:rPr lang="hu-HU" sz="2800" dirty="0" smtClean="0"/>
              <a:t>építőelemei</a:t>
            </a:r>
            <a:r>
              <a:rPr lang="hu-HU" sz="2800" dirty="0"/>
              <a:t>. A </a:t>
            </a:r>
            <a:r>
              <a:rPr lang="hu-HU" sz="2800" dirty="0" err="1"/>
              <a:t>fémreciklálást</a:t>
            </a:r>
            <a:r>
              <a:rPr lang="hu-HU" sz="2800" dirty="0"/>
              <a:t> tehát elméletileg csak a kívánt elemek kinyerési és szétválasztási technikái korlátozzák. A fémhulladék hozzáférhető, folyamatosan újratermelődő forrást jelent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819647" cy="546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6447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992" y="0"/>
            <a:ext cx="3816542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Épületbontási hulladék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/>
          <a:lstStyle/>
          <a:p>
            <a:r>
              <a:rPr lang="hu-HU" sz="2800" dirty="0" smtClean="0"/>
              <a:t>Az építmény</a:t>
            </a:r>
            <a:r>
              <a:rPr lang="hu-HU" sz="2800" dirty="0"/>
              <a:t>, műtárgy bontásából származó épületszerkezeti elem, amely részben vagy egészben újrahasznosítható</a:t>
            </a:r>
            <a:r>
              <a:rPr lang="hu-HU" sz="2800" dirty="0" smtClean="0"/>
              <a:t>.</a:t>
            </a:r>
          </a:p>
          <a:p>
            <a:r>
              <a:rPr lang="hu-HU" sz="2800" dirty="0" smtClean="0"/>
              <a:t>A hasznosítás folyamata:</a:t>
            </a:r>
          </a:p>
          <a:p>
            <a:r>
              <a:rPr lang="hu-HU" sz="2800" dirty="0"/>
              <a:t>A</a:t>
            </a:r>
            <a:r>
              <a:rPr lang="hu-HU" sz="2800" dirty="0" smtClean="0"/>
              <a:t> hulladék előkészítése aprítással,</a:t>
            </a:r>
          </a:p>
          <a:p>
            <a:r>
              <a:rPr lang="hu-HU" sz="2800" dirty="0" smtClean="0"/>
              <a:t>A hulladék osztályozása</a:t>
            </a:r>
          </a:p>
          <a:p>
            <a:r>
              <a:rPr lang="hu-HU" sz="2800" dirty="0" smtClean="0"/>
              <a:t>A hulladék minőségétől függő további hasznosítás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184576" cy="474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6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3456384" cy="107099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Mezőgazdasági hulladék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472608"/>
          </a:xfrm>
        </p:spPr>
        <p:txBody>
          <a:bodyPr>
            <a:noAutofit/>
          </a:bodyPr>
          <a:lstStyle/>
          <a:p>
            <a:r>
              <a:rPr lang="hu-HU" dirty="0"/>
              <a:t>A mezőgazdaságban termelődött hulladékok közül a szilárd hulladékok közé tartozik a növénytermesztésből származó hulladékok csoportja, ezek a búza, rozs, árpa, </a:t>
            </a:r>
            <a:r>
              <a:rPr lang="hu-HU" dirty="0" err="1"/>
              <a:t>tritikálé</a:t>
            </a:r>
            <a:r>
              <a:rPr lang="hu-HU" dirty="0"/>
              <a:t> szalmája, kukoricaszár, kukoricacsutka, olajos magvú növények szalmája (napraforgó, szója), cukorrépafej és </a:t>
            </a:r>
            <a:r>
              <a:rPr lang="hu-HU" dirty="0" err="1"/>
              <a:t>-levél</a:t>
            </a:r>
            <a:r>
              <a:rPr lang="hu-HU" dirty="0"/>
              <a:t>, zöldségszár, rizsszalma. A mezőgazdasági hulladékokat csoportosíthatjuk az eredetük szerint, így megkülönböztethetünk növénytermesztésből és állattenyésztésből származó hulladékokat. Növénytermesztésből származik például a szalma, kukoricacsutka stb. Állattartásból hulladék az állattartó telepek trágyája (nagy szárazanyag-tartalmú hagyományos és kis szárazanyag-tartalmú hígtrágyák). Ezekre a hulladékfajtákra jellemző, hogy energiahordozóként tovább hasznosíthatóak tüzelőberendezésekben vagy például biogáz kinyerésére.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80211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10597"/>
            <a:ext cx="4946585" cy="29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5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119</TotalTime>
  <Words>590</Words>
  <Application>Microsoft Office PowerPoint</Application>
  <PresentationFormat>Diavetítés a képernyőre (4:3 oldalarány)</PresentationFormat>
  <Paragraphs>31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Andalus</vt:lpstr>
      <vt:lpstr>Arial Narrow</vt:lpstr>
      <vt:lpstr>Wingdings 2</vt:lpstr>
      <vt:lpstr>Austin</vt:lpstr>
      <vt:lpstr>Hulladékok hasznosítása</vt:lpstr>
      <vt:lpstr>A hulladék hasznosítás </vt:lpstr>
      <vt:lpstr>Újrahasznosítás</vt:lpstr>
      <vt:lpstr>Papírhulladék</vt:lpstr>
      <vt:lpstr>Műanyaghulladék</vt:lpstr>
      <vt:lpstr>Üveghulladék</vt:lpstr>
      <vt:lpstr>Fémhulladék</vt:lpstr>
      <vt:lpstr>Épületbontási hulladék</vt:lpstr>
      <vt:lpstr>Mezőgazdasági hulladék</vt:lpstr>
      <vt:lpstr>Szelektíven gyűjtött anyagokból készült dolgok: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Hulladékok hasznosítása</dc:title>
  <dc:creator>Hanna</dc:creator>
  <cp:lastModifiedBy>Lenovo G50</cp:lastModifiedBy>
  <cp:revision>13</cp:revision>
  <dcterms:created xsi:type="dcterms:W3CDTF">2021-04-15T15:51:20Z</dcterms:created>
  <dcterms:modified xsi:type="dcterms:W3CDTF">2021-04-29T11:28:06Z</dcterms:modified>
</cp:coreProperties>
</file>